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2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3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4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5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6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7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8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9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10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11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12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13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notesSlides/notesSlide14.xml" ContentType="application/vnd.openxmlformats-officedocument.presentationml.notesSlide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notesSlides/notesSlide15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16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17.xml" ContentType="application/vnd.openxmlformats-officedocument.presentationml.notesSlid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18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notesSlides/notesSlide19.xml" ContentType="application/vnd.openxmlformats-officedocument.presentationml.notesSlid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notesSlides/notesSlide20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21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notesSlides/notesSlide22.xml" ContentType="application/vnd.openxmlformats-officedocument.presentationml.notesSlid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23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notesSlides/notesSlide24.xml" ContentType="application/vnd.openxmlformats-officedocument.presentationml.notesSlide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25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notesSlides/notesSlide26.xml" ContentType="application/vnd.openxmlformats-officedocument.presentationml.notesSlide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notesSlides/notesSlide27.xml" ContentType="application/vnd.openxmlformats-officedocument.presentationml.notesSlide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notesSlides/notesSlide28.xml" ContentType="application/vnd.openxmlformats-officedocument.presentationml.notesSlide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notesSlides/notesSlide29.xml" ContentType="application/vnd.openxmlformats-officedocument.presentationml.notesSlide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notesSlides/notesSlide30.xml" ContentType="application/vnd.openxmlformats-officedocument.presentationml.notesSlide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31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32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0"/>
  </p:notesMasterIdLst>
  <p:sldIdLst>
    <p:sldId id="263" r:id="rId2"/>
    <p:sldId id="273" r:id="rId3"/>
    <p:sldId id="280" r:id="rId4"/>
    <p:sldId id="279" r:id="rId5"/>
    <p:sldId id="282" r:id="rId6"/>
    <p:sldId id="283" r:id="rId7"/>
    <p:sldId id="284" r:id="rId8"/>
    <p:sldId id="285" r:id="rId9"/>
    <p:sldId id="286" r:id="rId10"/>
    <p:sldId id="290" r:id="rId11"/>
    <p:sldId id="289" r:id="rId12"/>
    <p:sldId id="288" r:id="rId13"/>
    <p:sldId id="287" r:id="rId14"/>
    <p:sldId id="291" r:id="rId15"/>
    <p:sldId id="305" r:id="rId16"/>
    <p:sldId id="308" r:id="rId17"/>
    <p:sldId id="307" r:id="rId18"/>
    <p:sldId id="292" r:id="rId19"/>
    <p:sldId id="293" r:id="rId20"/>
    <p:sldId id="300" r:id="rId21"/>
    <p:sldId id="299" r:id="rId22"/>
    <p:sldId id="302" r:id="rId23"/>
    <p:sldId id="303" r:id="rId24"/>
    <p:sldId id="301" r:id="rId25"/>
    <p:sldId id="304" r:id="rId26"/>
    <p:sldId id="317" r:id="rId27"/>
    <p:sldId id="309" r:id="rId28"/>
    <p:sldId id="310" r:id="rId29"/>
    <p:sldId id="311" r:id="rId30"/>
    <p:sldId id="312" r:id="rId31"/>
    <p:sldId id="313" r:id="rId32"/>
    <p:sldId id="314" r:id="rId33"/>
    <p:sldId id="315" r:id="rId34"/>
    <p:sldId id="316" r:id="rId35"/>
    <p:sldId id="318" r:id="rId36"/>
    <p:sldId id="319" r:id="rId37"/>
    <p:sldId id="278" r:id="rId38"/>
    <p:sldId id="258" r:id="rId39"/>
  </p:sldIdLst>
  <p:sldSz cx="5759450" cy="3240088"/>
  <p:notesSz cx="9144000" cy="6858000"/>
  <p:custDataLst>
    <p:tags r:id="rId4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71" userDrawn="1">
          <p15:clr>
            <a:srgbClr val="A4A3A4"/>
          </p15:clr>
        </p15:guide>
        <p15:guide id="2" pos="18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A00"/>
    <a:srgbClr val="764121"/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2" autoAdjust="0"/>
    <p:restoredTop sz="88027"/>
  </p:normalViewPr>
  <p:slideViewPr>
    <p:cSldViewPr snapToGrid="0" showGuides="1">
      <p:cViewPr>
        <p:scale>
          <a:sx n="278" d="100"/>
          <a:sy n="278" d="100"/>
        </p:scale>
        <p:origin x="608" y="-328"/>
      </p:cViewPr>
      <p:guideLst>
        <p:guide orient="horz" pos="971"/>
        <p:guide pos="182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tags" Target="tags/tag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29C7F4-570C-2447-A2EC-9B4717DD258C}" type="datetimeFigureOut">
              <a:rPr lang="en-US" smtClean="0"/>
              <a:t>4/19/25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CF0CD9-CE79-094A-A265-83B9A28073E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32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35</a:t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A80BF-1B3C-E0E4-65B0-4A18DF5C5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977455-7E38-A15A-85CD-E81A6603A4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2E7DCC-7C47-206E-E1E3-E6C93DEE59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496D5-900E-C27E-FC37-FFBB257A6F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0960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37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F0CD9-CE79-094A-A265-83B9A28073E8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6.xml"/><Relationship Id="rId3" Type="http://schemas.openxmlformats.org/officeDocument/2006/relationships/theme" Target="../theme/theme1.xml"/><Relationship Id="rId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9" Type="http://schemas.openxmlformats.org/officeDocument/2006/relationships/tags" Target="../tags/tag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287450" y="287459"/>
            <a:ext cx="5182615" cy="33338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287450" y="704188"/>
            <a:ext cx="5182615" cy="2248639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289151" y="2983444"/>
            <a:ext cx="1275669" cy="149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2025/4/19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1944686" y="2983444"/>
            <a:ext cx="1870980" cy="149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4194398" y="2983444"/>
            <a:ext cx="1275669" cy="149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4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431800" rtl="0" eaLnBrk="1" fontAlgn="auto" latinLnBrk="0" hangingPunct="1">
        <a:lnSpc>
          <a:spcPct val="100000"/>
        </a:lnSpc>
        <a:spcBef>
          <a:spcPct val="0"/>
        </a:spcBef>
        <a:buNone/>
        <a:defRPr sz="1705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107950" indent="-107950" algn="l" defTabSz="4318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90204" pitchFamily="34" charset="0"/>
        <a:buChar char="●"/>
        <a:defRPr sz="8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323850" indent="-107950" algn="l" defTabSz="431800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90204" pitchFamily="34" charset="0"/>
        <a:buChar char="●"/>
        <a:tabLst>
          <a:tab pos="760730" algn="l"/>
          <a:tab pos="760730" algn="l"/>
          <a:tab pos="760730" algn="l"/>
          <a:tab pos="760730" algn="l"/>
        </a:tabLst>
        <a:defRPr sz="75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539750" indent="-107950" algn="l" defTabSz="431800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90204" pitchFamily="34" charset="0"/>
        <a:buChar char="●"/>
        <a:defRPr sz="75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756285" indent="-107950" algn="l" defTabSz="431800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Wingdings" panose="05000000000000000000" charset="0"/>
        <a:buChar char=""/>
        <a:defRPr sz="66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972185" indent="-107950" algn="l" defTabSz="431800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Arial" panose="020B0604020202090204" pitchFamily="34" charset="0"/>
        <a:buChar char="•"/>
        <a:defRPr sz="66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1188085" indent="-107950" algn="l" defTabSz="431800" rtl="0" eaLnBrk="1" latinLnBrk="0" hangingPunct="1">
        <a:lnSpc>
          <a:spcPct val="90000"/>
        </a:lnSpc>
        <a:spcBef>
          <a:spcPts val="235"/>
        </a:spcBef>
        <a:buFont typeface="Arial" panose="020B060402020209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404620" indent="-107950" algn="l" defTabSz="431800" rtl="0" eaLnBrk="1" latinLnBrk="0" hangingPunct="1">
        <a:lnSpc>
          <a:spcPct val="90000"/>
        </a:lnSpc>
        <a:spcBef>
          <a:spcPts val="235"/>
        </a:spcBef>
        <a:buFont typeface="Arial" panose="020B060402020209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620520" indent="-107950" algn="l" defTabSz="431800" rtl="0" eaLnBrk="1" latinLnBrk="0" hangingPunct="1">
        <a:lnSpc>
          <a:spcPct val="90000"/>
        </a:lnSpc>
        <a:spcBef>
          <a:spcPts val="235"/>
        </a:spcBef>
        <a:buFont typeface="Arial" panose="020B060402020209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836420" indent="-107950" algn="l" defTabSz="431800" rtl="0" eaLnBrk="1" latinLnBrk="0" hangingPunct="1">
        <a:lnSpc>
          <a:spcPct val="90000"/>
        </a:lnSpc>
        <a:spcBef>
          <a:spcPts val="235"/>
        </a:spcBef>
        <a:buFont typeface="Arial" panose="020B060402020209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31800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1pPr>
      <a:lvl2pPr marL="216535" algn="l" defTabSz="431800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algn="l" defTabSz="431800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3pPr>
      <a:lvl4pPr marL="648335" algn="l" defTabSz="431800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4pPr>
      <a:lvl5pPr marL="864235" algn="l" defTabSz="431800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" algn="l" defTabSz="431800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296035" algn="l" defTabSz="431800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511935" algn="l" defTabSz="431800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728470" algn="l" defTabSz="431800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image" Target="../media/image2.jpe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tags" Target="../tags/tag23.xml"/><Relationship Id="rId18" Type="http://schemas.openxmlformats.org/officeDocument/2006/relationships/tags" Target="../tags/tag28.xml"/><Relationship Id="rId3" Type="http://schemas.openxmlformats.org/officeDocument/2006/relationships/tags" Target="../tags/tag13.xml"/><Relationship Id="rId21" Type="http://schemas.openxmlformats.org/officeDocument/2006/relationships/slideLayout" Target="../slideLayouts/slideLayout1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17" Type="http://schemas.openxmlformats.org/officeDocument/2006/relationships/tags" Target="../tags/tag27.xml"/><Relationship Id="rId2" Type="http://schemas.openxmlformats.org/officeDocument/2006/relationships/tags" Target="../tags/tag12.xml"/><Relationship Id="rId16" Type="http://schemas.openxmlformats.org/officeDocument/2006/relationships/tags" Target="../tags/tag26.xml"/><Relationship Id="rId20" Type="http://schemas.openxmlformats.org/officeDocument/2006/relationships/tags" Target="../tags/tag30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24" Type="http://schemas.openxmlformats.org/officeDocument/2006/relationships/image" Target="../media/image3.png"/><Relationship Id="rId5" Type="http://schemas.openxmlformats.org/officeDocument/2006/relationships/tags" Target="../tags/tag15.xml"/><Relationship Id="rId15" Type="http://schemas.openxmlformats.org/officeDocument/2006/relationships/tags" Target="../tags/tag25.xml"/><Relationship Id="rId23" Type="http://schemas.openxmlformats.org/officeDocument/2006/relationships/image" Target="../media/image2.jpeg"/><Relationship Id="rId10" Type="http://schemas.openxmlformats.org/officeDocument/2006/relationships/tags" Target="../tags/tag20.xml"/><Relationship Id="rId19" Type="http://schemas.openxmlformats.org/officeDocument/2006/relationships/tags" Target="../tags/tag29.xml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tags" Target="../tags/tag24.xml"/><Relationship Id="rId2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4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4.svg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2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4.svg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image" Target="../media/image33.png"/><Relationship Id="rId5" Type="http://schemas.openxmlformats.org/officeDocument/2006/relationships/image" Target="../media/image35.png"/><Relationship Id="rId4" Type="http://schemas.openxmlformats.org/officeDocument/2006/relationships/notesSlide" Target="../notesSlides/notesSlide2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6.png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3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4" Type="http://schemas.openxmlformats.org/officeDocument/2006/relationships/notesSlide" Target="../notesSlides/notesSlide3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5" Type="http://schemas.openxmlformats.org/officeDocument/2006/relationships/notesSlide" Target="../notesSlides/notesSlide32.xml"/><Relationship Id="rId4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0" y="867410"/>
            <a:ext cx="5759450" cy="480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dirty="0"/>
              <a:t>深入</a:t>
            </a:r>
            <a:r>
              <a:rPr lang="en-GB" altLang="zh-CN" sz="2400" dirty="0"/>
              <a:t>JDBC</a:t>
            </a:r>
            <a:r>
              <a:rPr lang="zh-CN" altLang="en-US" sz="2400" dirty="0"/>
              <a:t>安全：特殊</a:t>
            </a:r>
            <a:r>
              <a:rPr lang="en-GB" altLang="zh-CN" sz="2400" dirty="0"/>
              <a:t>URL</a:t>
            </a:r>
            <a:r>
              <a:rPr lang="zh-CN" altLang="en-US" sz="2400" dirty="0"/>
              <a:t>构造与不出网反序列化利用技术揭秘</a:t>
            </a:r>
          </a:p>
          <a:p>
            <a:pPr algn="ctr"/>
            <a:endParaRPr lang="zh-CN" altLang="en-US" sz="2400" dirty="0">
              <a:solidFill>
                <a:srgbClr val="764121"/>
              </a:solidFill>
              <a:latin typeface="阿里巴巴普惠体 B" panose="00020600040101010101" charset="-122"/>
              <a:ea typeface="阿里巴巴普惠体 B" panose="00020600040101010101" charset="-122"/>
              <a:cs typeface="阿里巴巴普惠体 B" panose="00020600040101010101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752475" y="2200910"/>
            <a:ext cx="4244340" cy="290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1000" dirty="0">
                <a:solidFill>
                  <a:srgbClr val="764121"/>
                </a:solidFill>
                <a:latin typeface="阿里巴巴普惠体 M" panose="00020600040101010101" charset="-122"/>
                <a:ea typeface="阿里巴巴普惠体 M" panose="00020600040101010101" charset="-122"/>
              </a:rPr>
              <a:t>yulate &amp; m4x</a:t>
            </a:r>
            <a:endParaRPr lang="zh-CN" altLang="en-US" sz="1000" dirty="0">
              <a:solidFill>
                <a:srgbClr val="764121"/>
              </a:solidFill>
              <a:latin typeface="阿里巴巴普惠体 M" panose="00020600040101010101" charset="-122"/>
              <a:ea typeface="阿里巴巴普惠体 M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1.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引入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1770480" cy="198126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6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https://</a:t>
            </a:r>
            <a:r>
              <a:rPr lang="en-GB" altLang="zh-CN" sz="600" dirty="0" err="1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dev.mysql.com</a:t>
            </a:r>
            <a:r>
              <a:rPr lang="en-GB" altLang="zh-CN" sz="6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/doc/connector-j/</a:t>
            </a:r>
            <a:r>
              <a:rPr lang="en-GB" altLang="zh-CN" sz="600" dirty="0" err="1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en</a:t>
            </a:r>
            <a:r>
              <a:rPr lang="en-GB" altLang="zh-CN" sz="6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/connector-j-reference-jdbc-url-format.html#connector-j-url-user-credentials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0597" y="483869"/>
            <a:ext cx="3827805" cy="26048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0" y="1139349"/>
            <a:ext cx="5759450" cy="480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2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0x02</a:t>
            </a:r>
            <a:r>
              <a:rPr lang="zh-CN" altLang="en-US" sz="2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 现有绕过手法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2.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现有绕过手法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URL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 编码</a:t>
            </a:r>
            <a:endParaRPr lang="en-US" altLang="zh-CN" sz="1200" dirty="0">
              <a:solidFill>
                <a:srgbClr val="EC6605"/>
              </a:solidFill>
              <a:ea typeface="阿里巴巴普惠体 M" panose="00020600040101010101" charset="-122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空格绕过</a:t>
            </a:r>
            <a:endParaRPr lang="en-US" altLang="zh-CN" sz="1200" dirty="0">
              <a:solidFill>
                <a:srgbClr val="EC6605"/>
              </a:solidFill>
              <a:ea typeface="阿里巴巴普惠体 M" panose="00020600040101010101" charset="-122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参数大小写绕过</a:t>
            </a:r>
            <a:endParaRPr lang="en-US" altLang="zh-CN" sz="1200" dirty="0">
              <a:solidFill>
                <a:srgbClr val="EC6605"/>
              </a:solidFill>
              <a:ea typeface="阿里巴巴普惠体 M" panose="00020600040101010101" charset="-122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依赖版本默认配置绕过</a:t>
            </a:r>
            <a:endParaRPr lang="en-US" altLang="zh-CN" sz="1200" dirty="0">
              <a:solidFill>
                <a:srgbClr val="EC6605"/>
              </a:solidFill>
              <a:ea typeface="阿里巴巴普惠体 M" panose="00020600040101010101" charset="-122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括号与注释绕过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0" y="1139349"/>
            <a:ext cx="5759450" cy="480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2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0x03</a:t>
            </a:r>
            <a:r>
              <a:rPr lang="zh-CN" altLang="en-US" sz="2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 漏洞案例与</a:t>
            </a:r>
            <a:r>
              <a:rPr lang="en-US" altLang="zh-CN" sz="2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Trick</a:t>
            </a:r>
            <a:endParaRPr lang="zh-CN" altLang="en-US" sz="2400" dirty="0">
              <a:solidFill>
                <a:srgbClr val="764121"/>
              </a:solidFill>
              <a:latin typeface="阿里巴巴普惠体 B" panose="00020600040101010101" charset="-122"/>
              <a:ea typeface="阿里巴巴普惠体 B" panose="00020600040101010101" charset="-122"/>
              <a:cs typeface="阿里巴巴普惠体 B" panose="0002060004010101010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Apache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InLong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CVE-2023-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46227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Bypass</a:t>
            </a:r>
            <a:b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</a:b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通过正则表达式 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\</a:t>
            </a: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s 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去除所有的空白字符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971" y="1050254"/>
            <a:ext cx="3745508" cy="218983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驱动中会</a:t>
            </a:r>
            <a:r>
              <a:rPr lang="zh-CN" altLang="en-GB" sz="1200" dirty="0">
                <a:solidFill>
                  <a:srgbClr val="EC6605"/>
                </a:solidFill>
                <a:ea typeface="阿里巴巴普惠体 M" panose="00020600040101010101" charset="-122"/>
              </a:rPr>
              <a:t>通过</a:t>
            </a:r>
            <a:r>
              <a:rPr lang="en-US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safeTrim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去除两端空白字符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39939"/>
            <a:ext cx="5759450" cy="156020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8376" y="2494142"/>
            <a:ext cx="3521074" cy="52415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Fuzz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不可见字符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700" y="506782"/>
            <a:ext cx="3725207" cy="256773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Apache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InLong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CVE-2023-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46227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Bypass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6010"/>
            <a:ext cx="5759450" cy="241407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Apache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InLong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CVE-2024-26579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Bypass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多地址格式与</a:t>
            </a: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equalsIgnoreCase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漏洞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164" y="1090609"/>
            <a:ext cx="3807660" cy="209635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TestCase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代码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0636"/>
            <a:ext cx="5759450" cy="218679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36880" y="437515"/>
            <a:ext cx="663575" cy="1169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sz="3200">
                <a:solidFill>
                  <a:srgbClr val="FF6A00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目录</a:t>
            </a: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 rot="5400000">
            <a:off x="447675" y="1201420"/>
            <a:ext cx="1320800" cy="4521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sz="2000" dirty="0">
                <a:solidFill>
                  <a:srgbClr val="764121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sym typeface="+mn-ea"/>
              </a:rPr>
              <a:t>Contents</a:t>
            </a:r>
          </a:p>
          <a:p>
            <a:pPr algn="ctr"/>
            <a:endParaRPr lang="zh-CN" sz="2000" dirty="0">
              <a:solidFill>
                <a:srgbClr val="764121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B" panose="00020600040101010101" charset="-122"/>
              <a:sym typeface="+mn-ea"/>
            </a:endParaRPr>
          </a:p>
        </p:txBody>
      </p:sp>
      <p:pic>
        <p:nvPicPr>
          <p:cNvPr id="2" name="图片 1" descr="未标题-1_画板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3539235" y="788035"/>
            <a:ext cx="367665" cy="36766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3562730" y="756285"/>
            <a:ext cx="27495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000">
                <a:solidFill>
                  <a:srgbClr val="FF6A00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2</a:t>
            </a:r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906900" y="852805"/>
            <a:ext cx="1586230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1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现有绕过手法</a:t>
            </a:r>
          </a:p>
        </p:txBody>
      </p:sp>
      <p:pic>
        <p:nvPicPr>
          <p:cNvPr id="3" name="图片 2" descr="未标题-1_画板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3539235" y="1250950"/>
            <a:ext cx="367665" cy="367665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8"/>
            </p:custDataLst>
          </p:nvPr>
        </p:nvSpPr>
        <p:spPr>
          <a:xfrm>
            <a:off x="3562730" y="1219200"/>
            <a:ext cx="27495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000">
                <a:solidFill>
                  <a:srgbClr val="FF6A00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4</a:t>
            </a:r>
          </a:p>
        </p:txBody>
      </p:sp>
      <p:sp>
        <p:nvSpPr>
          <p:cNvPr id="9" name="文本框 8"/>
          <p:cNvSpPr txBox="1"/>
          <p:nvPr>
            <p:custDataLst>
              <p:tags r:id="rId9"/>
            </p:custDataLst>
          </p:nvPr>
        </p:nvSpPr>
        <p:spPr>
          <a:xfrm>
            <a:off x="3906900" y="1315720"/>
            <a:ext cx="1586230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不出网利用</a:t>
            </a:r>
          </a:p>
        </p:txBody>
      </p:sp>
      <p:pic>
        <p:nvPicPr>
          <p:cNvPr id="10" name="图片 9" descr="未标题-1_画板 1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3539235" y="1736725"/>
            <a:ext cx="367665" cy="367665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3562730" y="1704975"/>
            <a:ext cx="27495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000" dirty="0">
                <a:solidFill>
                  <a:srgbClr val="FF6A00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6</a:t>
            </a:r>
          </a:p>
        </p:txBody>
      </p:sp>
      <p:sp>
        <p:nvSpPr>
          <p:cNvPr id="12" name="文本框 11"/>
          <p:cNvSpPr txBox="1"/>
          <p:nvPr>
            <p:custDataLst>
              <p:tags r:id="rId12"/>
            </p:custDataLst>
          </p:nvPr>
        </p:nvSpPr>
        <p:spPr>
          <a:xfrm>
            <a:off x="3906900" y="1801495"/>
            <a:ext cx="1586230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zh-CN" altLang="en-US" sz="1400" dirty="0">
              <a:solidFill>
                <a:srgbClr val="764121"/>
              </a:solidFill>
              <a:latin typeface="阿里巴巴普惠体 B" panose="00020600040101010101" charset="-122"/>
              <a:ea typeface="阿里巴巴普惠体 B" panose="00020600040101010101" charset="-122"/>
              <a:sym typeface="+mn-ea"/>
            </a:endParaRPr>
          </a:p>
        </p:txBody>
      </p:sp>
      <p:pic>
        <p:nvPicPr>
          <p:cNvPr id="16" name="图片 15" descr="未标题-1_画板 1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1640585" y="791845"/>
            <a:ext cx="367665" cy="367665"/>
          </a:xfrm>
          <a:prstGeom prst="rect">
            <a:avLst/>
          </a:prstGeom>
        </p:spPr>
      </p:pic>
      <p:sp>
        <p:nvSpPr>
          <p:cNvPr id="17" name="文本框 16"/>
          <p:cNvSpPr txBox="1"/>
          <p:nvPr>
            <p:custDataLst>
              <p:tags r:id="rId14"/>
            </p:custDataLst>
          </p:nvPr>
        </p:nvSpPr>
        <p:spPr>
          <a:xfrm>
            <a:off x="1664080" y="760095"/>
            <a:ext cx="27495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000" dirty="0">
                <a:solidFill>
                  <a:srgbClr val="FF6A00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1</a:t>
            </a:r>
          </a:p>
        </p:txBody>
      </p:sp>
      <p:sp>
        <p:nvSpPr>
          <p:cNvPr id="18" name="文本框 17"/>
          <p:cNvSpPr txBox="1"/>
          <p:nvPr>
            <p:custDataLst>
              <p:tags r:id="rId15"/>
            </p:custDataLst>
          </p:nvPr>
        </p:nvSpPr>
        <p:spPr>
          <a:xfrm>
            <a:off x="2008250" y="856615"/>
            <a:ext cx="1586230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1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引入</a:t>
            </a:r>
          </a:p>
        </p:txBody>
      </p:sp>
      <p:pic>
        <p:nvPicPr>
          <p:cNvPr id="19" name="图片 18" descr="未标题-1_画板 1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1640585" y="1254760"/>
            <a:ext cx="367665" cy="367665"/>
          </a:xfrm>
          <a:prstGeom prst="rect">
            <a:avLst/>
          </a:prstGeom>
        </p:spPr>
      </p:pic>
      <p:sp>
        <p:nvSpPr>
          <p:cNvPr id="20" name="文本框 19"/>
          <p:cNvSpPr txBox="1"/>
          <p:nvPr>
            <p:custDataLst>
              <p:tags r:id="rId17"/>
            </p:custDataLst>
          </p:nvPr>
        </p:nvSpPr>
        <p:spPr>
          <a:xfrm>
            <a:off x="1664080" y="1223010"/>
            <a:ext cx="27495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000">
                <a:solidFill>
                  <a:srgbClr val="FF6A00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3</a:t>
            </a:r>
          </a:p>
        </p:txBody>
      </p:sp>
      <p:sp>
        <p:nvSpPr>
          <p:cNvPr id="21" name="文本框 20"/>
          <p:cNvSpPr txBox="1"/>
          <p:nvPr>
            <p:custDataLst>
              <p:tags r:id="rId18"/>
            </p:custDataLst>
          </p:nvPr>
        </p:nvSpPr>
        <p:spPr>
          <a:xfrm>
            <a:off x="2008250" y="1319530"/>
            <a:ext cx="1586230" cy="29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漏洞案例与</a:t>
            </a:r>
            <a:r>
              <a:rPr lang="en-US" altLang="zh-CN" sz="1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trick</a:t>
            </a:r>
            <a:endParaRPr lang="zh-CN" altLang="en-US" sz="1400" dirty="0">
              <a:solidFill>
                <a:srgbClr val="764121"/>
              </a:solidFill>
              <a:latin typeface="阿里巴巴普惠体 B" panose="00020600040101010101" charset="-122"/>
              <a:ea typeface="阿里巴巴普惠体 B" panose="00020600040101010101" charset="-122"/>
              <a:sym typeface="+mn-ea"/>
            </a:endParaRPr>
          </a:p>
        </p:txBody>
      </p:sp>
      <p:pic>
        <p:nvPicPr>
          <p:cNvPr id="22" name="图片 21" descr="未标题-1_画板 1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1640585" y="1740535"/>
            <a:ext cx="367665" cy="367665"/>
          </a:xfrm>
          <a:prstGeom prst="rect">
            <a:avLst/>
          </a:prstGeom>
        </p:spPr>
      </p:pic>
      <p:sp>
        <p:nvSpPr>
          <p:cNvPr id="23" name="文本框 22"/>
          <p:cNvSpPr txBox="1"/>
          <p:nvPr>
            <p:custDataLst>
              <p:tags r:id="rId20"/>
            </p:custDataLst>
          </p:nvPr>
        </p:nvSpPr>
        <p:spPr>
          <a:xfrm>
            <a:off x="1664080" y="1708785"/>
            <a:ext cx="274955" cy="330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000">
                <a:solidFill>
                  <a:srgbClr val="FF6A00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5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2349402" cy="13537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GB" sz="1200" dirty="0">
                <a:solidFill>
                  <a:srgbClr val="EC6605"/>
                </a:solidFill>
                <a:ea typeface="阿里巴巴普惠体 M" panose="00020600040101010101" charset="-122"/>
              </a:rPr>
              <a:t>补丁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中通过</a:t>
            </a:r>
            <a:r>
              <a:rPr lang="en-US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url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是否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contains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包含恶意参数键值进行比对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337" y="1837655"/>
            <a:ext cx="2668096" cy="107179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7027" y="549664"/>
            <a:ext cx="3314798" cy="242947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com.mysql.cj.conf.BooleanPropertyDefinition#booleanFrom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75" y="882740"/>
            <a:ext cx="4293402" cy="228686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toUpperCase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方法类似</a:t>
            </a: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equalsIgnoreCase</a:t>
            </a:r>
            <a:r>
              <a:rPr lang="zh-CN" altLang="en-GB" sz="1200" dirty="0">
                <a:solidFill>
                  <a:srgbClr val="EC6605"/>
                </a:solidFill>
                <a:ea typeface="阿里巴巴普惠体 M" panose="00020600040101010101" charset="-122"/>
              </a:rPr>
              <a:t>方法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，支持字符集非常的广，尝试编写代码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fuzz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可以得到一些特殊字符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44" y="1229769"/>
            <a:ext cx="2636237" cy="136747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8831" y="1674239"/>
            <a:ext cx="2695616" cy="74149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9212"/>
            <a:ext cx="5759450" cy="262774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com.mysql.cj.conf.PropertyDefinitions</a:t>
            </a: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默认配置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29333"/>
            <a:ext cx="5759450" cy="87554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com.mysql.cj.conf.PropertyDefinitions</a:t>
            </a: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默认配置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69" y="844676"/>
            <a:ext cx="3720672" cy="225275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 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引号绕过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260" y="986790"/>
            <a:ext cx="4621530" cy="167957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3.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案例分析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replication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主从高可用连接</a:t>
            </a: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URL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二次注入</a:t>
            </a: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这种连接方式是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 MySQL 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驱动提供的一种特殊连接模式，在它的实现代码中由于拼接数据库名二次生成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URL，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导致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URL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注入</a:t>
            </a:r>
            <a:endParaRPr lang="en-US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endParaRPr lang="en-US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150" y="1414780"/>
            <a:ext cx="3866515" cy="9918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476500"/>
            <a:ext cx="5759450" cy="62103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0" y="1139349"/>
            <a:ext cx="5759450" cy="480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2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0x04</a:t>
            </a:r>
            <a:r>
              <a:rPr lang="zh-CN" altLang="en-US" sz="2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 不出网利用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83210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5.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</a:t>
            </a: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MySQL JDBC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驱动不出网利用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GB" sz="1200" dirty="0">
                <a:solidFill>
                  <a:srgbClr val="EC6605"/>
                </a:solidFill>
                <a:ea typeface="阿里巴巴普惠体 M" panose="00020600040101010101" charset="-122"/>
              </a:rPr>
              <a:t>传统的利用方式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" y="924560"/>
            <a:ext cx="4479925" cy="2194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0" y="1139349"/>
            <a:ext cx="5759450" cy="480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2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0x01</a:t>
            </a:r>
            <a:r>
              <a:rPr lang="zh-CN" altLang="en-US" sz="24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  <a:cs typeface="阿里巴巴普惠体 B" panose="00020600040101010101" charset="-122"/>
              </a:rPr>
              <a:t> 引入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83210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5.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</a:t>
            </a: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MySQL JDBC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驱动不出网利用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MySQL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驱动的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socketFactory</a:t>
            </a: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所有实现了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socketFactory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接口的类都可以指定为一个连接方式</a:t>
            </a: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1. StandardSocketFactory</a:t>
            </a: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2. NamedPipeSocketFactory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83210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5.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</a:t>
            </a: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MySQL JDBC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驱动不出网利用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NamedPipeSocketFactory</a:t>
            </a: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在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Windows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上使用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NamedPipe:   \\\\.\\pipe\\MySQL</a:t>
            </a:r>
          </a:p>
          <a:p>
            <a:pPr indent="0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在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Linux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上使用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NamedPipe:   mkfifo /tmp/MySQL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485" y="1619885"/>
            <a:ext cx="5123815" cy="139509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83210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5.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</a:t>
            </a: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MySQL JDBC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驱动不出网利用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使用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NamedPipeSocketFactory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完成反序列化攻击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590" y="904875"/>
            <a:ext cx="4699635" cy="219265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83210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5.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</a:t>
            </a: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MySQL JDBC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驱动不出网利用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文件如何上传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-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业务上传功能点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715" y="961390"/>
            <a:ext cx="1899920" cy="1881505"/>
          </a:xfrm>
          <a:prstGeom prst="rect">
            <a:avLst/>
          </a:prstGeom>
        </p:spPr>
      </p:pic>
      <p:pic>
        <p:nvPicPr>
          <p:cNvPr id="6" name="图片 5" descr="箭头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67000" y="1333500"/>
            <a:ext cx="914400" cy="9144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613150" y="1445260"/>
            <a:ext cx="2146300" cy="6807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r>
              <a:rPr lang="zh-CN" altLang="en-US" sz="40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完成利用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83210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5.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</a:t>
            </a: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MySQL JDBC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驱动不出网利用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文件如何上传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-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临时文件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+actuator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泄露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24560"/>
            <a:ext cx="5759450" cy="463550"/>
          </a:xfrm>
          <a:prstGeom prst="rect">
            <a:avLst/>
          </a:prstGeom>
        </p:spPr>
      </p:pic>
      <p:pic>
        <p:nvPicPr>
          <p:cNvPr id="8" name="图片 7" descr="箭头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2151380" y="1515745"/>
            <a:ext cx="914400" cy="9144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499870" y="2490470"/>
            <a:ext cx="221742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40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完成利用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83210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5.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</a:t>
            </a: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MySQL JDBC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驱动不出网利用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文件如何上传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-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临时文件描述符</a:t>
            </a:r>
          </a:p>
        </p:txBody>
      </p:sp>
      <p:pic>
        <p:nvPicPr>
          <p:cNvPr id="8" name="图片 7" descr="箭头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400000">
            <a:off x="2255520" y="1619885"/>
            <a:ext cx="706120" cy="9144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499870" y="2490470"/>
            <a:ext cx="221742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40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完成利用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925" y="906145"/>
            <a:ext cx="5240020" cy="75755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3A6C2B-9C54-F084-027B-10A5B3B88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929F861-6E66-81A5-EA7D-1A7CC9DA29A7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056506" y="1234632"/>
            <a:ext cx="3504799" cy="3854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0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开源项目：</a:t>
            </a:r>
            <a:r>
              <a:rPr lang="en-US" altLang="zh-CN" sz="2000" dirty="0" err="1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jdbc</a:t>
            </a:r>
            <a:r>
              <a:rPr lang="en-US" altLang="zh-CN" sz="20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-tricks</a:t>
            </a:r>
            <a:br>
              <a:rPr lang="en-US" altLang="zh-CN" sz="20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</a:br>
            <a:br>
              <a:rPr lang="en-US" altLang="zh-CN" sz="20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</a:b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https://</a:t>
            </a:r>
            <a:r>
              <a:rPr lang="en-US" altLang="zh-CN" sz="1400" dirty="0" err="1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github.com</a:t>
            </a: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/yulate/</a:t>
            </a:r>
            <a:r>
              <a:rPr lang="en-US" altLang="zh-CN" sz="1400" dirty="0" err="1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jdbc</a:t>
            </a:r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-tricks</a:t>
            </a:r>
            <a:endParaRPr lang="zh-CN" sz="2000" dirty="0">
              <a:solidFill>
                <a:srgbClr val="EC6605"/>
              </a:solidFill>
              <a:latin typeface="阿里巴巴普惠体 B" panose="00020600040101010101" charset="-122"/>
              <a:ea typeface="阿里巴巴普惠体 B" panose="00020600040101010101" charset="-122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743749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617980" y="1277620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0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问 答 环 节</a:t>
            </a:r>
            <a:endParaRPr lang="zh-CN" sz="2000" dirty="0">
              <a:solidFill>
                <a:srgbClr val="EC6605"/>
              </a:solidFill>
              <a:latin typeface="阿里巴巴普惠体 B" panose="00020600040101010101" charset="-122"/>
              <a:ea typeface="阿里巴巴普惠体 B" panose="00020600040101010101" charset="-122"/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1568450" y="1668145"/>
            <a:ext cx="2636520" cy="1422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800" dirty="0">
                <a:solidFill>
                  <a:srgbClr val="764121"/>
                </a:solidFill>
                <a:latin typeface="阿里巴巴普惠体 M" panose="00020600040101010101" charset="-122"/>
                <a:ea typeface="阿里巴巴普惠体 M" panose="00020600040101010101" charset="-122"/>
                <a:sym typeface="+mn-ea"/>
              </a:rPr>
              <a:t>Q</a:t>
            </a:r>
            <a:r>
              <a:rPr lang="en-US" altLang="zh-CN" sz="800" dirty="0">
                <a:solidFill>
                  <a:srgbClr val="764121"/>
                </a:solidFill>
                <a:latin typeface="阿里巴巴普惠体 M" panose="00020600040101010101" charset="-122"/>
                <a:ea typeface="阿里巴巴普惠体 M" panose="00020600040101010101" charset="-122"/>
                <a:sym typeface="+mn-ea"/>
              </a:rPr>
              <a:t>&amp;A</a:t>
            </a:r>
            <a:endParaRPr lang="zh-CN" sz="800" dirty="0">
              <a:solidFill>
                <a:srgbClr val="764121"/>
              </a:solidFill>
              <a:latin typeface="阿里巴巴普惠体 M" panose="00020600040101010101" charset="-122"/>
              <a:ea typeface="阿里巴巴普惠体 M" panose="0002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-2540" y="934085"/>
            <a:ext cx="5761990" cy="480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0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</a:rPr>
              <a:t>Thanks</a:t>
            </a:r>
            <a:r>
              <a:rPr lang="zh-CN" altLang="en-US" sz="30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</a:rPr>
              <a:t> </a:t>
            </a:r>
            <a:r>
              <a:rPr lang="en-US" altLang="zh-CN" sz="3000" dirty="0">
                <a:solidFill>
                  <a:srgbClr val="764121"/>
                </a:solidFill>
                <a:latin typeface="阿里巴巴普惠体 B" panose="00020600040101010101" charset="-122"/>
                <a:ea typeface="阿里巴巴普惠体 B" panose="00020600040101010101" charset="-122"/>
              </a:rPr>
              <a:t>!</a:t>
            </a:r>
            <a:endParaRPr lang="zh-CN" altLang="en-US" sz="3000" dirty="0">
              <a:solidFill>
                <a:srgbClr val="764121"/>
              </a:solidFill>
              <a:latin typeface="阿里巴巴普惠体 B" panose="00020600040101010101" charset="-122"/>
              <a:ea typeface="阿里巴巴普惠体 B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1.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引入</a:t>
            </a:r>
          </a:p>
        </p:txBody>
      </p:sp>
      <p:sp>
        <p:nvSpPr>
          <p:cNvPr id="3" name="文本框 3"/>
          <p:cNvSpPr txBox="1"/>
          <p:nvPr>
            <p:custDataLst>
              <p:tags r:id="rId3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algn="l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EC6605"/>
                </a:solidFill>
                <a:latin typeface="阿里巴巴普惠体 M" panose="00020600040101010101" charset="-122"/>
                <a:ea typeface="阿里巴巴普惠体 M" panose="00020600040101010101" charset="-122"/>
                <a:cs typeface="阿里巴巴普惠体 M" panose="00020600040101010101" charset="-122"/>
                <a:sym typeface="+mn-ea"/>
              </a:rPr>
              <a:t>以</a:t>
            </a:r>
            <a:r>
              <a:rPr lang="en-US" altLang="zh-CN" sz="1200" dirty="0">
                <a:solidFill>
                  <a:srgbClr val="EC6605"/>
                </a:solidFill>
                <a:latin typeface="阿里巴巴普惠体 M" panose="00020600040101010101" charset="-122"/>
                <a:ea typeface="阿里巴巴普惠体 M" panose="00020600040101010101" charset="-122"/>
                <a:cs typeface="阿里巴巴普惠体 M" panose="00020600040101010101" charset="-122"/>
                <a:sym typeface="+mn-ea"/>
              </a:rPr>
              <a:t>Apache</a:t>
            </a:r>
            <a:r>
              <a:rPr lang="zh-CN" altLang="en-US" sz="1200" dirty="0">
                <a:solidFill>
                  <a:srgbClr val="EC6605"/>
                </a:solidFill>
                <a:latin typeface="阿里巴巴普惠体 M" panose="00020600040101010101" charset="-122"/>
                <a:ea typeface="阿里巴巴普惠体 M" panose="00020600040101010101" charset="-122"/>
                <a:cs typeface="阿里巴巴普惠体 M" panose="00020600040101010101" charset="-122"/>
                <a:sym typeface="+mn-ea"/>
              </a:rPr>
              <a:t> </a:t>
            </a:r>
            <a:r>
              <a:rPr lang="en-US" altLang="zh-CN" sz="1200" dirty="0">
                <a:solidFill>
                  <a:srgbClr val="EC6605"/>
                </a:solidFill>
                <a:latin typeface="阿里巴巴普惠体 M" panose="00020600040101010101" charset="-122"/>
                <a:ea typeface="阿里巴巴普惠体 M" panose="00020600040101010101" charset="-122"/>
                <a:cs typeface="阿里巴巴普惠体 M" panose="00020600040101010101" charset="-122"/>
                <a:sym typeface="+mn-ea"/>
              </a:rPr>
              <a:t>InLong</a:t>
            </a:r>
            <a:r>
              <a:rPr lang="zh-CN" altLang="en-US" sz="1200" dirty="0">
                <a:solidFill>
                  <a:srgbClr val="EC6605"/>
                </a:solidFill>
                <a:latin typeface="阿里巴巴普惠体 M" panose="00020600040101010101" charset="-122"/>
                <a:ea typeface="阿里巴巴普惠体 M" panose="00020600040101010101" charset="-122"/>
                <a:cs typeface="阿里巴巴普惠体 M" panose="00020600040101010101" charset="-122"/>
                <a:sym typeface="+mn-ea"/>
              </a:rPr>
              <a:t> 作为示例，该系统可以作为</a:t>
            </a:r>
            <a:r>
              <a:rPr lang="en-US" altLang="zh-CN" sz="1200" dirty="0">
                <a:solidFill>
                  <a:srgbClr val="EC6605"/>
                </a:solidFill>
                <a:latin typeface="阿里巴巴普惠体 M" panose="00020600040101010101" charset="-122"/>
                <a:ea typeface="阿里巴巴普惠体 M" panose="00020600040101010101" charset="-122"/>
                <a:cs typeface="阿里巴巴普惠体 M" panose="00020600040101010101" charset="-122"/>
                <a:sym typeface="+mn-ea"/>
              </a:rPr>
              <a:t>JDBC</a:t>
            </a:r>
            <a:r>
              <a:rPr lang="zh-CN" altLang="en-US" sz="1200" dirty="0">
                <a:solidFill>
                  <a:srgbClr val="EC6605"/>
                </a:solidFill>
                <a:latin typeface="阿里巴巴普惠体 M" panose="00020600040101010101" charset="-122"/>
                <a:ea typeface="阿里巴巴普惠体 M" panose="00020600040101010101" charset="-122"/>
                <a:cs typeface="阿里巴巴普惠体 M" panose="00020600040101010101" charset="-122"/>
                <a:sym typeface="+mn-ea"/>
              </a:rPr>
              <a:t> 漏洞</a:t>
            </a:r>
            <a:r>
              <a:rPr lang="en-US" altLang="zh-CN" sz="1200" dirty="0">
                <a:solidFill>
                  <a:srgbClr val="EC6605"/>
                </a:solidFill>
                <a:latin typeface="阿里巴巴普惠体 M" panose="00020600040101010101" charset="-122"/>
                <a:ea typeface="阿里巴巴普惠体 M" panose="00020600040101010101" charset="-122"/>
                <a:cs typeface="阿里巴巴普惠体 M" panose="00020600040101010101" charset="-122"/>
                <a:sym typeface="+mn-ea"/>
              </a:rPr>
              <a:t>bypass</a:t>
            </a:r>
            <a:r>
              <a:rPr lang="zh-CN" altLang="en-US" sz="1200" dirty="0">
                <a:solidFill>
                  <a:srgbClr val="EC6605"/>
                </a:solidFill>
                <a:latin typeface="阿里巴巴普惠体 M" panose="00020600040101010101" charset="-122"/>
                <a:ea typeface="阿里巴巴普惠体 M" panose="00020600040101010101" charset="-122"/>
                <a:cs typeface="阿里巴巴普惠体 M" panose="00020600040101010101" charset="-122"/>
                <a:sym typeface="+mn-ea"/>
              </a:rPr>
              <a:t>的教科书级别示例，涵盖现有绝大部分的绕过手法。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159440"/>
            <a:ext cx="5759450" cy="176506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1.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引入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algn="l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CVE-2023-31058</a:t>
            </a:r>
          </a:p>
          <a:p>
            <a:pPr marL="171450" indent="-171450" algn="l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com.mysql.cj.conf.ConnectionUrlParser#processKeyValuePattern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93249"/>
            <a:ext cx="5759450" cy="21468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1.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引入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algn="l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CVE-2023-34434</a:t>
            </a:r>
          </a:p>
          <a:p>
            <a:pPr marL="171450" indent="-171450" algn="l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com.mysql.cj.conf.BooleanPropertyDefinition#booleanFrom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37380"/>
            <a:ext cx="5759450" cy="19495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1.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引入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CVE-2023-43668</a:t>
            </a:r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 err="1">
                <a:solidFill>
                  <a:srgbClr val="EC6605"/>
                </a:solidFill>
                <a:ea typeface="阿里巴巴普惠体 M" panose="00020600040101010101" charset="-122"/>
                <a:sym typeface="+mn-ea"/>
              </a:rPr>
              <a:t>com.mysql.cj.conf.PropertyDefinitions</a:t>
            </a:r>
            <a:endParaRPr lang="en-GB" altLang="zh-CN" sz="1200" b="1" dirty="0">
              <a:solidFill>
                <a:srgbClr val="991B1B"/>
              </a:solidFill>
              <a:latin typeface="ui-sans-serif"/>
              <a:ea typeface="阿里巴巴普惠体 M" panose="00020600040101010101" charset="-122"/>
              <a:cs typeface="阿里巴巴普惠体 M" panose="00020600040101010101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51455"/>
            <a:ext cx="5759450" cy="194597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1.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引入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CVE-2023-46227</a:t>
            </a:r>
            <a:b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</a:br>
            <a:r>
              <a:rPr lang="zh-CN" altLang="en-GB" sz="1200" dirty="0">
                <a:solidFill>
                  <a:srgbClr val="EC6605"/>
                </a:solidFill>
                <a:ea typeface="阿里巴巴普惠体 M" panose="00020600040101010101" charset="-122"/>
              </a:rPr>
              <a:t>通过</a:t>
            </a:r>
            <a:r>
              <a:rPr lang="en-US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\t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 绕过</a:t>
            </a:r>
            <a:r>
              <a:rPr lang="en-US" altLang="zh-CN" sz="1200" dirty="0" err="1">
                <a:solidFill>
                  <a:srgbClr val="EC6605"/>
                </a:solidFill>
                <a:ea typeface="阿里巴巴普惠体 M" panose="00020600040101010101" charset="-122"/>
              </a:rPr>
              <a:t>replaceAll</a:t>
            </a:r>
            <a:r>
              <a:rPr lang="zh-CN" altLang="en-US" sz="1200" dirty="0">
                <a:solidFill>
                  <a:srgbClr val="EC6605"/>
                </a:solidFill>
                <a:ea typeface="阿里巴巴普惠体 M" panose="00020600040101010101" charset="-122"/>
              </a:rPr>
              <a:t>替换空格</a:t>
            </a:r>
            <a:endParaRPr lang="en-GB" altLang="zh-CN" sz="1200" dirty="0">
              <a:solidFill>
                <a:srgbClr val="EC6605"/>
              </a:solidFill>
              <a:ea typeface="阿里巴巴普惠体 M" panose="0002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412" y="1076709"/>
            <a:ext cx="3371185" cy="216337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7625" y="70485"/>
            <a:ext cx="2532380" cy="3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1.</a:t>
            </a:r>
            <a:r>
              <a:rPr lang="zh-CN" altLang="en-US" sz="1400" dirty="0">
                <a:solidFill>
                  <a:srgbClr val="EC6605"/>
                </a:solidFill>
                <a:latin typeface="阿里巴巴普惠体 B" panose="00020600040101010101" charset="-122"/>
                <a:ea typeface="阿里巴巴普惠体 B" panose="00020600040101010101" charset="-122"/>
                <a:sym typeface="+mn-ea"/>
              </a:rPr>
              <a:t> 引入</a:t>
            </a:r>
          </a:p>
        </p:txBody>
      </p:sp>
      <p:sp>
        <p:nvSpPr>
          <p:cNvPr id="3" name="文本框 3"/>
          <p:cNvSpPr txBox="1"/>
          <p:nvPr>
            <p:custDataLst>
              <p:tags r:id="rId2"/>
            </p:custDataLst>
          </p:nvPr>
        </p:nvSpPr>
        <p:spPr>
          <a:xfrm>
            <a:off x="47625" y="483869"/>
            <a:ext cx="5282256" cy="26135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GB" altLang="zh-CN" sz="1200" dirty="0">
                <a:solidFill>
                  <a:srgbClr val="EC6605"/>
                </a:solidFill>
                <a:ea typeface="阿里巴巴普惠体 M" panose="00020600040101010101" charset="-122"/>
              </a:rPr>
              <a:t>CVE-2024-26579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79879"/>
            <a:ext cx="5759450" cy="156020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4523" y="571825"/>
            <a:ext cx="2978818" cy="965393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jgxYjNkMWQ2M2ZlZmVkNmQxM2JlNTM0YTIzM2MxMzgifQ=="/>
  <p:tag name="KSO_WPP_MARK_KEY" val="7698d7d3-83b9-44d5-8f39-43b99e19faf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1909,&quot;width&quot;:11909}"/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1909,&quot;width&quot;:11909}"/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1909,&quot;width&quot;:11909}"/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1909,&quot;width&quot;:11909}"/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1909,&quot;width&quot;:11909}"/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1909,&quot;width&quot;:11909}"/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1404</TotalTime>
  <Words>609</Words>
  <Application>Microsoft Macintosh PowerPoint</Application>
  <PresentationFormat>自定义</PresentationFormat>
  <Paragraphs>127</Paragraphs>
  <Slides>38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6" baseType="lpstr">
      <vt:lpstr>阿里巴巴普惠体 B</vt:lpstr>
      <vt:lpstr>阿里巴巴普惠体 M</vt:lpstr>
      <vt:lpstr>阿里巴巴普惠体 R</vt:lpstr>
      <vt:lpstr>ui-sans-serif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先生 余</cp:lastModifiedBy>
  <cp:revision>266</cp:revision>
  <dcterms:created xsi:type="dcterms:W3CDTF">2025-04-17T06:57:37Z</dcterms:created>
  <dcterms:modified xsi:type="dcterms:W3CDTF">2025-04-19T16:38:01Z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233BE70D4FC5F5C51476FF67900847B8_43</vt:lpwstr>
  </property>
</Properties>
</file>